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1" r:id="rId1"/>
  </p:sldMasterIdLst>
  <p:notesMasterIdLst>
    <p:notesMasterId r:id="rId15"/>
  </p:notesMasterIdLst>
  <p:handoutMasterIdLst>
    <p:handoutMasterId r:id="rId16"/>
  </p:handoutMasterIdLst>
  <p:sldIdLst>
    <p:sldId id="256" r:id="rId2"/>
    <p:sldId id="281" r:id="rId3"/>
    <p:sldId id="282" r:id="rId4"/>
    <p:sldId id="275" r:id="rId5"/>
    <p:sldId id="296" r:id="rId6"/>
    <p:sldId id="299" r:id="rId7"/>
    <p:sldId id="303" r:id="rId8"/>
    <p:sldId id="300" r:id="rId9"/>
    <p:sldId id="304" r:id="rId10"/>
    <p:sldId id="301" r:id="rId11"/>
    <p:sldId id="284" r:id="rId12"/>
    <p:sldId id="298" r:id="rId13"/>
    <p:sldId id="270" r:id="rId14"/>
  </p:sldIdLst>
  <p:sldSz cx="9144000" cy="5715000" type="screen16x10"/>
  <p:notesSz cx="6858000" cy="9144000"/>
  <p:defaultTextStyle>
    <a:defPPr>
      <a:defRPr lang="ko-KR"/>
    </a:defPPr>
    <a:lvl1pPr marL="0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1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D5F4FF"/>
    <a:srgbClr val="FFFFFF"/>
    <a:srgbClr val="A7E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4" autoAdjust="0"/>
    <p:restoredTop sz="94660"/>
  </p:normalViewPr>
  <p:slideViewPr>
    <p:cSldViewPr snapToGrid="0">
      <p:cViewPr>
        <p:scale>
          <a:sx n="98" d="100"/>
          <a:sy n="98" d="100"/>
        </p:scale>
        <p:origin x="-1920" y="-756"/>
      </p:cViewPr>
      <p:guideLst>
        <p:guide orient="horz" pos="180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24" d="100"/>
          <a:sy n="124" d="100"/>
        </p:scale>
        <p:origin x="400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35913-028A-4E2A-BC3D-A5A8846A166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92989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C557F-AE2A-47A1-AB76-E84F30C44025}" type="datetimeFigureOut">
              <a:rPr lang="ko-KR" altLang="en-US" smtClean="0"/>
              <a:t>2017-04-06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E4A6C-B724-4C6A-B3B5-56DF997E20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7119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49980" y="1409701"/>
            <a:ext cx="1844040" cy="2720338"/>
          </a:xfrm>
          <a:solidFill>
            <a:schemeClr val="bg1"/>
          </a:solidFill>
          <a:ln w="25400">
            <a:solidFill>
              <a:srgbClr val="FF0000"/>
            </a:solidFill>
          </a:ln>
        </p:spPr>
        <p:txBody>
          <a:bodyPr vert="horz" lIns="180000" tIns="45720" rIns="180000" bIns="45720" rtlCol="0" anchor="ctr">
            <a:noAutofit/>
          </a:bodyPr>
          <a:lstStyle>
            <a:lvl1pPr>
              <a:defRPr lang="en-US" sz="2800" kern="1200" spc="-70" baseline="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0000"/>
                </a:solidFill>
                <a:latin typeface="+mj-ea"/>
                <a:ea typeface="+mj-ea"/>
                <a:cs typeface="+mj-cs"/>
              </a:defRPr>
            </a:lvl1pPr>
          </a:lstStyle>
          <a:p>
            <a:pPr lvl="0" algn="dist">
              <a:lnSpc>
                <a:spcPct val="150000"/>
              </a:lnSpc>
            </a:pPr>
            <a:r>
              <a:rPr lang="en-US" altLang="ko-KR" dirty="0" smtClean="0"/>
              <a:t>PURE</a:t>
            </a:r>
            <a:br>
              <a:rPr lang="en-US" altLang="ko-KR" dirty="0" smtClean="0"/>
            </a:br>
            <a:r>
              <a:rPr lang="en-US" altLang="ko-KR" dirty="0" smtClean="0"/>
              <a:t>RED+</a:t>
            </a:r>
            <a:br>
              <a:rPr lang="en-US" altLang="ko-KR" dirty="0" smtClean="0"/>
            </a:br>
            <a:r>
              <a:rPr lang="en-US" altLang="ko-KR" dirty="0" smtClean="0"/>
              <a:t>WHITE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49980" y="4231792"/>
            <a:ext cx="1844040" cy="304271"/>
          </a:xfrm>
        </p:spPr>
        <p:txBody>
          <a:bodyPr/>
          <a:lstStyle/>
          <a:p>
            <a:r>
              <a:rPr lang="en-US" altLang="ko-KR" smtClean="0"/>
              <a:t>TEAM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99296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Placeholder 35"/>
          <p:cNvSpPr>
            <a:spLocks noGrp="1"/>
          </p:cNvSpPr>
          <p:nvPr>
            <p:ph type="body" sz="quarter" idx="15" hasCustomPrompt="1"/>
          </p:nvPr>
        </p:nvSpPr>
        <p:spPr>
          <a:xfrm>
            <a:off x="1142390" y="993359"/>
            <a:ext cx="1395070" cy="215265"/>
          </a:xfrm>
          <a:solidFill>
            <a:schemeClr val="tx1">
              <a:lumMod val="50000"/>
              <a:lumOff val="50000"/>
            </a:schemeClr>
          </a:solidFill>
          <a:ln w="6350">
            <a:solidFill>
              <a:schemeClr val="bg1">
                <a:lumMod val="95000"/>
              </a:schemeClr>
            </a:solidFill>
          </a:ln>
        </p:spPr>
        <p:txBody>
          <a:bodyPr anchor="ctr">
            <a:normAutofit/>
          </a:bodyPr>
          <a:lstStyle>
            <a:lvl1pPr marL="0" indent="0" algn="l">
              <a:buNone/>
              <a:defRPr lang="en-US" altLang="ko-KR" sz="1400" kern="1200" spc="-7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SUBTITLE HERE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-1265" y="0"/>
            <a:ext cx="993971" cy="5715000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0" y="0"/>
            <a:ext cx="992706" cy="992706"/>
            <a:chOff x="0" y="0"/>
            <a:chExt cx="992706" cy="992706"/>
          </a:xfrm>
        </p:grpSpPr>
        <p:cxnSp>
          <p:nvCxnSpPr>
            <p:cNvPr id="7" name="Straight Connector 6"/>
            <p:cNvCxnSpPr/>
            <p:nvPr userDrawn="1"/>
          </p:nvCxnSpPr>
          <p:spPr>
            <a:xfrm>
              <a:off x="0" y="0"/>
              <a:ext cx="186922" cy="186922"/>
            </a:xfrm>
            <a:prstGeom prst="line">
              <a:avLst/>
            </a:prstGeom>
            <a:ln w="9525" cap="sq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 userDrawn="1"/>
          </p:nvSpPr>
          <p:spPr>
            <a:xfrm>
              <a:off x="149868" y="149868"/>
              <a:ext cx="692970" cy="69297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smtClean="0">
                  <a:latin typeface="Agency FB" panose="020B0503020202020204" pitchFamily="34" charset="0"/>
                </a:rPr>
                <a:t>LOGO</a:t>
              </a:r>
            </a:p>
            <a:p>
              <a:pPr algn="ctr"/>
              <a:r>
                <a:rPr lang="en-US" altLang="ko-KR" sz="1800" dirty="0" smtClean="0">
                  <a:latin typeface="Agency FB" panose="020B0503020202020204" pitchFamily="34" charset="0"/>
                </a:rPr>
                <a:t>HERE</a:t>
              </a:r>
              <a:endParaRPr lang="ko-KR" altLang="en-US" sz="1800" dirty="0">
                <a:latin typeface="Agency FB" panose="020B0503020202020204" pitchFamily="34" charset="0"/>
              </a:endParaRPr>
            </a:p>
          </p:txBody>
        </p:sp>
        <p:cxnSp>
          <p:nvCxnSpPr>
            <p:cNvPr id="12" name="Straight Connector 11"/>
            <p:cNvCxnSpPr/>
            <p:nvPr userDrawn="1"/>
          </p:nvCxnSpPr>
          <p:spPr>
            <a:xfrm>
              <a:off x="805784" y="805784"/>
              <a:ext cx="186922" cy="186922"/>
            </a:xfrm>
            <a:prstGeom prst="line">
              <a:avLst/>
            </a:prstGeom>
            <a:ln w="9525" cap="sq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42574" y="123652"/>
            <a:ext cx="7869848" cy="790748"/>
          </a:xfrm>
        </p:spPr>
        <p:txBody>
          <a:bodyPr lIns="0">
            <a:normAutofit/>
          </a:bodyPr>
          <a:lstStyle>
            <a:lvl1pPr>
              <a:defRPr sz="2500"/>
            </a:lvl1pPr>
          </a:lstStyle>
          <a:p>
            <a:r>
              <a:rPr lang="en-US" altLang="ko-KR" dirty="0" smtClean="0"/>
              <a:t>Click to edit </a:t>
            </a:r>
            <a:br>
              <a:rPr lang="en-US" altLang="ko-KR" dirty="0" smtClean="0"/>
            </a:br>
            <a:r>
              <a:rPr lang="en-US" altLang="ko-KR" dirty="0" smtClean="0"/>
              <a:t>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2390" y="1424940"/>
            <a:ext cx="7869848" cy="4137659"/>
          </a:xfrm>
          <a:noFill/>
          <a:ln w="6350">
            <a:solidFill>
              <a:schemeClr val="bg1">
                <a:lumMod val="9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altLang="ko-KR" sz="1400" dirty="0" smtClean="0"/>
            </a:lvl1pPr>
            <a:lvl2pPr>
              <a:defRPr lang="en-US" altLang="ko-KR" dirty="0" smtClean="0"/>
            </a:lvl2pPr>
          </a:lstStyle>
          <a:p>
            <a:pPr marL="0" lvl="0" indent="0"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6196" y="5196784"/>
            <a:ext cx="821854" cy="189042"/>
          </a:xfrm>
        </p:spPr>
        <p:txBody>
          <a:bodyPr/>
          <a:lstStyle>
            <a:lvl1pPr algn="dist">
              <a:defRPr lang="en-US" altLang="ko-KR" sz="600" kern="1200" spc="-7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 UltraLight" panose="020B0603020101020101" pitchFamily="50" charset="-127"/>
                <a:ea typeface="나눔바른고딕 UltraLight" panose="020B0603020101020101" pitchFamily="50" charset="-127"/>
                <a:cs typeface="+mn-cs"/>
              </a:defRPr>
            </a:lvl1pPr>
          </a:lstStyle>
          <a:p>
            <a:r>
              <a:rPr lang="en-US" dirty="0" smtClean="0"/>
              <a:t>ADSTOREPOST.COM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106" y="5445986"/>
            <a:ext cx="784034" cy="173822"/>
          </a:xfrm>
        </p:spPr>
        <p:txBody>
          <a:bodyPr/>
          <a:lstStyle>
            <a:lvl1pPr algn="ctr">
              <a:defRPr sz="900">
                <a:latin typeface="나눔바른고딕 UltraLight" panose="020B0603020101020101" pitchFamily="50" charset="-127"/>
                <a:ea typeface="나눔바른고딕 UltraLight" panose="020B0603020101020101" pitchFamily="50" charset="-127"/>
              </a:defRPr>
            </a:lvl1pPr>
          </a:lstStyle>
          <a:p>
            <a:fld id="{863A6E7C-90AF-45A6-BFA5-9A43259AAFA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993824" y="0"/>
            <a:ext cx="0" cy="5715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783029"/>
            <a:ext cx="992707" cy="148942"/>
          </a:xfrm>
          <a:solidFill>
            <a:schemeClr val="tx1">
              <a:lumMod val="50000"/>
              <a:lumOff val="50000"/>
            </a:schemeClr>
          </a:solidFill>
        </p:spPr>
        <p:txBody>
          <a:bodyPr vert="horz" lIns="36000" tIns="45720" rIns="36000" bIns="45720" rtlCol="0" anchor="ctr">
            <a:noAutofit/>
          </a:bodyPr>
          <a:lstStyle>
            <a:lvl1pPr marL="0" indent="0">
              <a:buNone/>
              <a:defRPr lang="ko-KR" altLang="en-US" sz="1000" dirty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171450" lvl="0" indent="-171450" algn="ctr"/>
            <a:r>
              <a:rPr lang="en-US" altLang="ko-KR" dirty="0" smtClean="0"/>
              <a:t>CONTENTS</a:t>
            </a:r>
            <a:endParaRPr lang="ko-KR" altLang="en-US" dirty="0"/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4" hasCustomPrompt="1"/>
          </p:nvPr>
        </p:nvSpPr>
        <p:spPr>
          <a:xfrm>
            <a:off x="149868" y="992188"/>
            <a:ext cx="692970" cy="1465090"/>
          </a:xfrm>
        </p:spPr>
        <p:txBody>
          <a:bodyPr lIns="36000" rIns="36000">
            <a:noAutofit/>
          </a:bodyPr>
          <a:lstStyle>
            <a:lvl1pPr marL="0" indent="0" algn="dist">
              <a:buNone/>
              <a:defRPr sz="110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ko-KR" dirty="0" smtClean="0"/>
              <a:t>TEXT</a:t>
            </a:r>
          </a:p>
          <a:p>
            <a:pPr lvl="0"/>
            <a:r>
              <a:rPr lang="en-US" altLang="ko-KR" dirty="0" smtClean="0"/>
              <a:t>TYPE</a:t>
            </a:r>
          </a:p>
          <a:p>
            <a:pPr lvl="0"/>
            <a:r>
              <a:rPr lang="en-US" altLang="ko-KR" dirty="0" smtClean="0"/>
              <a:t>HERE</a:t>
            </a:r>
            <a:endParaRPr lang="ko-KR" altLang="en-US" dirty="0"/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316643" y="5403255"/>
            <a:ext cx="385640" cy="0"/>
          </a:xfrm>
          <a:prstGeom prst="line">
            <a:avLst/>
          </a:prstGeom>
          <a:ln w="1905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 userDrawn="1"/>
        </p:nvCxnSpPr>
        <p:spPr>
          <a:xfrm>
            <a:off x="1152726" y="1297110"/>
            <a:ext cx="157914" cy="0"/>
          </a:xfrm>
          <a:prstGeom prst="line">
            <a:avLst/>
          </a:prstGeom>
          <a:ln w="19050">
            <a:solidFill>
              <a:srgbClr val="FF0000"/>
            </a:solidFill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022430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4572000" cy="5715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latin typeface="Agency FB" panose="020B0503020202020204" pitchFamily="34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 hasCustomPrompt="1"/>
          </p:nvPr>
        </p:nvSpPr>
        <p:spPr>
          <a:xfrm>
            <a:off x="1812378" y="2385060"/>
            <a:ext cx="947244" cy="944880"/>
          </a:xfrm>
          <a:solidFill>
            <a:schemeClr val="bg1"/>
          </a:solidFill>
          <a:ln w="34925">
            <a:solidFill>
              <a:srgbClr val="FF0000"/>
            </a:solidFill>
            <a:miter lim="800000"/>
          </a:ln>
        </p:spPr>
        <p:txBody>
          <a:bodyPr lIns="180000" tIns="0" rIns="180000" bIns="0">
            <a:normAutofit/>
          </a:bodyPr>
          <a:lstStyle>
            <a:lvl1pPr algn="dist">
              <a:defRPr sz="105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r>
              <a:rPr lang="en-US" altLang="ko-KR" dirty="0" smtClean="0"/>
              <a:t>IN.</a:t>
            </a:r>
            <a:br>
              <a:rPr lang="en-US" altLang="ko-KR" dirty="0" smtClean="0"/>
            </a:br>
            <a:r>
              <a:rPr lang="en-US" altLang="ko-KR" dirty="0" smtClean="0"/>
              <a:t>D.E</a:t>
            </a:r>
            <a:br>
              <a:rPr lang="en-US" altLang="ko-KR" dirty="0" smtClean="0"/>
            </a:br>
            <a:r>
              <a:rPr lang="en-US" altLang="ko-KR" dirty="0" smtClean="0"/>
              <a:t>..X</a:t>
            </a:r>
            <a:endParaRPr lang="ko-KR" alt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5957570" y="2293575"/>
            <a:ext cx="2006600" cy="1127125"/>
          </a:xfrm>
        </p:spPr>
        <p:txBody>
          <a:bodyPr anchor="ctr">
            <a:normAutofit/>
          </a:bodyPr>
          <a:lstStyle>
            <a:lvl1pPr marL="0" indent="0" algn="dist">
              <a:buNone/>
              <a:defRPr sz="1000" baseline="0"/>
            </a:lvl1pPr>
          </a:lstStyle>
          <a:p>
            <a:pPr lvl="0"/>
            <a:r>
              <a:rPr lang="en-US" altLang="ko-KR" dirty="0" smtClean="0"/>
              <a:t>CONTENTS TITLE</a:t>
            </a:r>
          </a:p>
        </p:txBody>
      </p:sp>
    </p:spTree>
    <p:extLst>
      <p:ext uri="{BB962C8B-B14F-4D97-AF65-F5344CB8AC3E}">
        <p14:creationId xmlns:p14="http://schemas.microsoft.com/office/powerpoint/2010/main" val="360091142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80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dirty="0" smtClean="0"/>
              <a:t>Edit Master text styles</a:t>
            </a:r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4"/>
            <a:r>
              <a:rPr lang="en-US" altLang="ko-KR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spc="-70" baseline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ko-KR" dirty="0" smtClean="0"/>
              <a:t>ADSTOREPOST.COM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pc="-70" baseline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63A6E7C-90AF-45A6-BFA5-9A43259AAFA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4736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5" r:id="rId3"/>
  </p:sldLayoutIdLst>
  <p:hf hd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Agency FB" panose="020B0503020202020204" pitchFamily="34" charset="0"/>
          <a:ea typeface="나눔바른고딕 UltraLight" panose="020B0603020101020101" pitchFamily="50" charset="-127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 spc="-70" baseline="0">
          <a:ln>
            <a:solidFill>
              <a:schemeClr val="accent1">
                <a:alpha val="0"/>
              </a:schemeClr>
            </a:solidFill>
          </a:ln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http://www.youtube.com/v/2uAMzZL1P4k&amp;hl=ko_KR" TargetMode="External"/><Relationship Id="rId1" Type="http://schemas.openxmlformats.org/officeDocument/2006/relationships/video" Target="http://www.youtube.com/v/XkB-6yDlWA8&amp;hl=ko_KR" TargetMode="External"/><Relationship Id="rId6" Type="http://schemas.openxmlformats.org/officeDocument/2006/relationships/hyperlink" Target="https://youtu.be/XkB-6yDlWA8" TargetMode="External"/><Relationship Id="rId5" Type="http://schemas.openxmlformats.org/officeDocument/2006/relationships/hyperlink" Target="https://youtu.be/2uAMzZL1P4k" TargetMode="Externa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1250" y="1454156"/>
            <a:ext cx="1841500" cy="2586567"/>
          </a:xfrm>
          <a:solidFill>
            <a:schemeClr val="bg1"/>
          </a:solidFill>
          <a:ln w="25400">
            <a:solidFill>
              <a:srgbClr val="FF0000"/>
            </a:solidFill>
          </a:ln>
        </p:spPr>
        <p:txBody>
          <a:bodyPr lIns="180000" rIns="180000" anchor="ctr">
            <a:no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200" b="1" dirty="0" smtClean="0">
                <a:solidFill>
                  <a:schemeClr val="tx1"/>
                </a:solidFill>
                <a:latin typeface="+mj-lt"/>
              </a:rPr>
              <a:t>TRANS</a:t>
            </a:r>
            <a:br>
              <a:rPr lang="en-US" altLang="ko-KR" sz="1200" b="1" dirty="0" smtClean="0">
                <a:solidFill>
                  <a:schemeClr val="tx1"/>
                </a:solidFill>
                <a:latin typeface="+mj-lt"/>
              </a:rPr>
            </a:br>
            <a:r>
              <a:rPr lang="en-US" altLang="ko-KR" sz="1200" b="1" dirty="0" smtClean="0">
                <a:solidFill>
                  <a:schemeClr val="tx1"/>
                </a:solidFill>
                <a:latin typeface="+mj-lt"/>
              </a:rPr>
              <a:t>PARENT</a:t>
            </a:r>
            <a:br>
              <a:rPr lang="en-US" altLang="ko-KR" sz="1200" b="1" dirty="0" smtClean="0">
                <a:solidFill>
                  <a:schemeClr val="tx1"/>
                </a:solidFill>
                <a:latin typeface="+mj-lt"/>
              </a:rPr>
            </a:br>
            <a:r>
              <a:rPr lang="en-US" altLang="ko-KR" sz="1200" b="1" dirty="0" smtClean="0">
                <a:solidFill>
                  <a:schemeClr val="tx1"/>
                </a:solidFill>
                <a:latin typeface="+mj-lt"/>
              </a:rPr>
              <a:t>LCD</a:t>
            </a:r>
            <a:r>
              <a:rPr lang="en-US" altLang="ko-KR" sz="28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/>
            </a:r>
            <a:br>
              <a:rPr lang="en-US" altLang="ko-KR" sz="28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</a:br>
            <a:r>
              <a:rPr lang="en-US" altLang="ko-KR" sz="2800" dirty="0" smtClean="0">
                <a:solidFill>
                  <a:srgbClr val="FF0000"/>
                </a:solidFill>
                <a:latin typeface="+mj-lt"/>
              </a:rPr>
              <a:t>PRO</a:t>
            </a:r>
            <a:br>
              <a:rPr lang="en-US" altLang="ko-KR" sz="2800" dirty="0" smtClean="0">
                <a:solidFill>
                  <a:srgbClr val="FF0000"/>
                </a:solidFill>
                <a:latin typeface="+mj-lt"/>
              </a:rPr>
            </a:br>
            <a:r>
              <a:rPr lang="en-US" altLang="ko-KR" dirty="0" smtClean="0">
                <a:latin typeface="+mj-lt"/>
              </a:rPr>
              <a:t>POSAL</a:t>
            </a:r>
            <a:endParaRPr lang="ko-KR" altLang="en-US" sz="28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3651250" y="4158998"/>
            <a:ext cx="1841500" cy="330452"/>
          </a:xfrm>
        </p:spPr>
        <p:txBody>
          <a:bodyPr anchor="ctr">
            <a:normAutofit/>
          </a:bodyPr>
          <a:lstStyle/>
          <a:p>
            <a:pPr marL="0" indent="0" algn="dist">
              <a:buNone/>
            </a:pPr>
            <a:r>
              <a:rPr lang="en-US" altLang="ko-KR" sz="900" b="1" dirty="0" smtClean="0">
                <a:solidFill>
                  <a:schemeClr val="tx1"/>
                </a:solidFill>
                <a:latin typeface="+mj-ea"/>
                <a:ea typeface="+mj-ea"/>
                <a:cs typeface="+mj-cs"/>
              </a:rPr>
              <a:t>TOP-TECH CO., LTD</a:t>
            </a:r>
            <a:endParaRPr lang="ko-KR" altLang="en-US" sz="900" b="1" dirty="0">
              <a:solidFill>
                <a:schemeClr val="tx1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1026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605" y="184501"/>
            <a:ext cx="1341170" cy="46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73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 smtClean="0"/>
              <a:t>4-3</a:t>
            </a:r>
            <a:endParaRPr lang="ko-KR" alt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442942" y="2052004"/>
            <a:ext cx="385640" cy="0"/>
          </a:xfrm>
          <a:prstGeom prst="line">
            <a:avLst/>
          </a:prstGeom>
          <a:ln w="19050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149868" y="992188"/>
            <a:ext cx="692970" cy="1465090"/>
          </a:xfrm>
        </p:spPr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pic>
        <p:nvPicPr>
          <p:cNvPr id="22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직사각형 24"/>
          <p:cNvSpPr/>
          <p:nvPr/>
        </p:nvSpPr>
        <p:spPr>
          <a:xfrm>
            <a:off x="1067924" y="352379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TRANS PARENT LCD  SHOWCASE</a:t>
            </a:r>
            <a:endParaRPr lang="ko-KR" altLang="en-US" dirty="0"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1067924" y="772717"/>
            <a:ext cx="13083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dirty="0">
                <a:latin typeface="Adobe 고딕 Std B" pitchFamily="34" charset="-127"/>
                <a:ea typeface="Adobe 고딕 Std B" pitchFamily="34" charset="-127"/>
              </a:rPr>
              <a:t>Guide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983" y="1886633"/>
            <a:ext cx="3539619" cy="292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241" y="196467"/>
            <a:ext cx="3819674" cy="2322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240" y="2644809"/>
            <a:ext cx="3717113" cy="2796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245" y="5418746"/>
            <a:ext cx="430719" cy="129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756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dist"/>
            <a:r>
              <a:rPr lang="en-US" altLang="ko-KR" dirty="0" smtClean="0"/>
              <a:t>DROW</a:t>
            </a:r>
            <a:br>
              <a:rPr lang="en-US" altLang="ko-KR" dirty="0" smtClean="0"/>
            </a:br>
            <a:r>
              <a:rPr lang="en-US" altLang="ko-KR" dirty="0" smtClean="0"/>
              <a:t>ING</a:t>
            </a:r>
            <a:endParaRPr lang="ko-KR" altLang="en-US" dirty="0"/>
          </a:p>
        </p:txBody>
      </p:sp>
      <p:pic>
        <p:nvPicPr>
          <p:cNvPr id="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605" y="184501"/>
            <a:ext cx="1341170" cy="46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063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 smtClean="0"/>
              <a:t>6</a:t>
            </a:r>
            <a:endParaRPr lang="ko-KR" alt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US" altLang="ko-KR" dirty="0" smtClean="0">
                <a:latin typeface="나눔바른고딕" pitchFamily="50" charset="-127"/>
                <a:ea typeface="나눔바른고딕" pitchFamily="50" charset="-127"/>
              </a:rPr>
              <a:t>CONTENTS</a:t>
            </a:r>
            <a:endParaRPr lang="ko-KR" altLang="en-US" dirty="0">
              <a:latin typeface="나눔바른고딕" pitchFamily="50" charset="-127"/>
              <a:ea typeface="나눔바른고딕" pitchFamily="50" charset="-127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42942" y="2052004"/>
            <a:ext cx="385640" cy="0"/>
          </a:xfrm>
          <a:prstGeom prst="line">
            <a:avLst/>
          </a:prstGeom>
          <a:ln w="19050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8" y="303733"/>
            <a:ext cx="882887" cy="390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149868" y="992188"/>
            <a:ext cx="692970" cy="1465090"/>
          </a:xfrm>
        </p:spPr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154190" y="1977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TRANS PARENT LCD </a:t>
            </a:r>
          </a:p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SHOWCASE</a:t>
            </a:r>
            <a:endParaRPr lang="ko-KR" altLang="en-US" dirty="0"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1142390" y="936875"/>
            <a:ext cx="2705710" cy="236792"/>
          </a:xfrm>
        </p:spPr>
        <p:txBody>
          <a:bodyPr>
            <a:noAutofit/>
          </a:bodyPr>
          <a:lstStyle/>
          <a:p>
            <a:pPr algn="dist"/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15.6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인치 투명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LCD 3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면 개방형 </a:t>
            </a:r>
            <a:r>
              <a:rPr lang="ko-KR" altLang="en-US" sz="1000" dirty="0" err="1">
                <a:latin typeface="나눔바른고딕" pitchFamily="50" charset="-127"/>
                <a:ea typeface="나눔바른고딕" pitchFamily="50" charset="-127"/>
              </a:rPr>
              <a:t>쇼케이스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 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(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터치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)</a:t>
            </a:r>
            <a:endParaRPr lang="ko-KR" altLang="en-US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782" y="1441898"/>
            <a:ext cx="6453961" cy="3900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-1" y="3046579"/>
            <a:ext cx="107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15.6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인치</a:t>
            </a:r>
            <a:endParaRPr lang="en-US" altLang="ko-KR" sz="1200" dirty="0" smtClean="0">
              <a:solidFill>
                <a:srgbClr val="FF0000"/>
              </a:solidFill>
              <a:latin typeface="나눔바른고딕" pitchFamily="50" charset="-127"/>
              <a:ea typeface="나눔바른고딕" pitchFamily="50" charset="-127"/>
            </a:endParaRPr>
          </a:p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200" dirty="0" err="1" smtClean="0">
                <a:latin typeface="나눔바른고딕" pitchFamily="50" charset="-127"/>
                <a:ea typeface="나눔바른고딕" pitchFamily="50" charset="-127"/>
              </a:rPr>
              <a:t>쇼케이스형</a:t>
            </a:r>
            <a:endParaRPr lang="en-US" altLang="ko-KR" sz="1200" dirty="0" smtClean="0">
              <a:latin typeface="나눔바른고딕" pitchFamily="50" charset="-127"/>
              <a:ea typeface="나눔바른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5325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3"/>
          <p:cNvSpPr>
            <a:spLocks noGrp="1"/>
          </p:cNvSpPr>
          <p:nvPr>
            <p:ph type="title"/>
          </p:nvPr>
        </p:nvSpPr>
        <p:spPr>
          <a:xfrm>
            <a:off x="1667236" y="2240280"/>
            <a:ext cx="1237528" cy="1234440"/>
          </a:xfrm>
        </p:spPr>
        <p:txBody>
          <a:bodyPr lIns="360000" rIns="36000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 smtClean="0"/>
              <a:t>THANK</a:t>
            </a:r>
            <a:br>
              <a:rPr lang="en-US" altLang="ko-KR" sz="1200" b="1" dirty="0" smtClean="0"/>
            </a:br>
            <a:r>
              <a:rPr lang="en-US" altLang="ko-KR" sz="1200" b="1" dirty="0" smtClean="0"/>
              <a:t>YOU</a:t>
            </a:r>
            <a:endParaRPr lang="ko-KR" altLang="en-US" sz="1200" b="1" dirty="0"/>
          </a:p>
        </p:txBody>
      </p:sp>
      <p:sp>
        <p:nvSpPr>
          <p:cNvPr id="9" name="Content Placeholder 8"/>
          <p:cNvSpPr>
            <a:spLocks noGrp="1"/>
          </p:cNvSpPr>
          <p:nvPr>
            <p:ph type="body" sz="quarter" idx="12"/>
          </p:nvPr>
        </p:nvSpPr>
        <p:spPr>
          <a:xfrm>
            <a:off x="6461760" y="2089150"/>
            <a:ext cx="1089660" cy="1536700"/>
          </a:xfrm>
        </p:spPr>
        <p:txBody>
          <a:bodyPr>
            <a:norm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+mj-ea"/>
                <a:ea typeface="+mj-ea"/>
              </a:rPr>
              <a:t>TRANS</a:t>
            </a:r>
          </a:p>
          <a:p>
            <a:r>
              <a:rPr lang="en-US" altLang="ko-KR" sz="1400" b="1" dirty="0" smtClean="0">
                <a:solidFill>
                  <a:srgbClr val="FF0000"/>
                </a:solidFill>
                <a:latin typeface="+mj-ea"/>
                <a:ea typeface="+mj-ea"/>
              </a:rPr>
              <a:t>PARENT</a:t>
            </a:r>
          </a:p>
          <a:p>
            <a:r>
              <a:rPr lang="en-US" altLang="ko-KR" sz="1400" b="1" dirty="0" smtClean="0">
                <a:solidFill>
                  <a:schemeClr val="tx1"/>
                </a:solidFill>
                <a:latin typeface="+mj-ea"/>
                <a:ea typeface="+mj-ea"/>
              </a:rPr>
              <a:t>LCD</a:t>
            </a:r>
          </a:p>
          <a:p>
            <a:r>
              <a:rPr lang="en-US" altLang="ko-KR" sz="1400" b="1" dirty="0" smtClean="0">
                <a:solidFill>
                  <a:schemeClr val="tx1"/>
                </a:solidFill>
                <a:latin typeface="+mj-ea"/>
                <a:ea typeface="+mj-ea"/>
              </a:rPr>
              <a:t>SHOW</a:t>
            </a:r>
          </a:p>
          <a:p>
            <a:r>
              <a:rPr lang="en-US" altLang="ko-KR" sz="1400" b="1" dirty="0" smtClean="0">
                <a:solidFill>
                  <a:schemeClr val="tx1"/>
                </a:solidFill>
                <a:latin typeface="+mj-ea"/>
                <a:ea typeface="+mj-ea"/>
              </a:rPr>
              <a:t>CASE</a:t>
            </a:r>
            <a:endParaRPr lang="ko-KR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5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811" y="184500"/>
            <a:ext cx="1341170" cy="46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04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 smtClean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/>
              <a:t>1</a:t>
            </a:r>
            <a:endParaRPr lang="ko-KR" alt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1154190" y="147380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5400" dirty="0" smtClean="0">
                <a:latin typeface="Adobe 고딕 Std B" pitchFamily="34" charset="-127"/>
                <a:ea typeface="Adobe 고딕 Std B" pitchFamily="34" charset="-127"/>
              </a:rPr>
              <a:t>Contents</a:t>
            </a:r>
            <a:endParaRPr lang="ko-KR" altLang="en-US" sz="5400" dirty="0">
              <a:latin typeface="Adobe 고딕 Std B" pitchFamily="34" charset="-127"/>
              <a:ea typeface="Adobe 고딕 Std B" pitchFamily="34" charset="-127"/>
            </a:endParaRPr>
          </a:p>
        </p:txBody>
      </p:sp>
      <p:cxnSp>
        <p:nvCxnSpPr>
          <p:cNvPr id="16" name="Straight Connector 9"/>
          <p:cNvCxnSpPr/>
          <p:nvPr/>
        </p:nvCxnSpPr>
        <p:spPr>
          <a:xfrm>
            <a:off x="1217879" y="2378620"/>
            <a:ext cx="3200400" cy="0"/>
          </a:xfrm>
          <a:prstGeom prst="line">
            <a:avLst/>
          </a:prstGeom>
          <a:ln w="19050" cap="flat">
            <a:solidFill>
              <a:schemeClr val="bg1">
                <a:lumMod val="8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89714" y="2504364"/>
            <a:ext cx="1323696" cy="308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12롯데마트드림Medium" pitchFamily="18" charset="-127"/>
                <a:ea typeface="12롯데마트드림Medium" pitchFamily="18" charset="-127"/>
              </a:rPr>
              <a:t>1. Introduction</a:t>
            </a:r>
            <a:endParaRPr lang="ko-KR" altLang="en-US" dirty="0">
              <a:latin typeface="12롯데마트드림Medium" pitchFamily="18" charset="-127"/>
              <a:ea typeface="12롯데마트드림Medium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92943" y="3066193"/>
            <a:ext cx="982192" cy="308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12롯데마트드림Medium" pitchFamily="18" charset="-127"/>
                <a:ea typeface="12롯데마트드림Medium" pitchFamily="18" charset="-127"/>
              </a:rPr>
              <a:t>2. Product</a:t>
            </a:r>
            <a:endParaRPr lang="ko-KR" altLang="en-US" dirty="0">
              <a:latin typeface="12롯데마트드림Medium" pitchFamily="18" charset="-127"/>
              <a:ea typeface="12롯데마트드림Medium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89714" y="3623296"/>
            <a:ext cx="1002262" cy="308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12롯데마트드림Medium" pitchFamily="18" charset="-127"/>
                <a:ea typeface="12롯데마트드림Medium" pitchFamily="18" charset="-127"/>
              </a:rPr>
              <a:t>3. </a:t>
            </a:r>
            <a:r>
              <a:rPr lang="en-US" altLang="ko-KR" dirty="0" err="1" smtClean="0">
                <a:latin typeface="12롯데마트드림Medium" pitchFamily="18" charset="-127"/>
                <a:ea typeface="12롯데마트드림Medium" pitchFamily="18" charset="-127"/>
              </a:rPr>
              <a:t>Drowing</a:t>
            </a:r>
            <a:endParaRPr lang="ko-KR" altLang="en-US" dirty="0">
              <a:latin typeface="12롯데마트드림Medium" pitchFamily="18" charset="-127"/>
              <a:ea typeface="12롯데마트드림Medium" pitchFamily="18" charset="-127"/>
            </a:endParaRPr>
          </a:p>
        </p:txBody>
      </p:sp>
      <p:cxnSp>
        <p:nvCxnSpPr>
          <p:cNvPr id="25" name="Straight Connector 9"/>
          <p:cNvCxnSpPr/>
          <p:nvPr/>
        </p:nvCxnSpPr>
        <p:spPr>
          <a:xfrm>
            <a:off x="1201958" y="2906333"/>
            <a:ext cx="3200400" cy="0"/>
          </a:xfrm>
          <a:prstGeom prst="line">
            <a:avLst/>
          </a:prstGeom>
          <a:ln w="19050" cap="flat">
            <a:solidFill>
              <a:schemeClr val="bg1">
                <a:lumMod val="8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9"/>
          <p:cNvCxnSpPr/>
          <p:nvPr/>
        </p:nvCxnSpPr>
        <p:spPr>
          <a:xfrm>
            <a:off x="1211055" y="3470147"/>
            <a:ext cx="3200400" cy="0"/>
          </a:xfrm>
          <a:prstGeom prst="line">
            <a:avLst/>
          </a:prstGeom>
          <a:ln w="19050" cap="flat">
            <a:solidFill>
              <a:schemeClr val="bg1">
                <a:lumMod val="8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9"/>
          <p:cNvCxnSpPr/>
          <p:nvPr/>
        </p:nvCxnSpPr>
        <p:spPr>
          <a:xfrm>
            <a:off x="1217879" y="4059276"/>
            <a:ext cx="3200400" cy="0"/>
          </a:xfrm>
          <a:prstGeom prst="line">
            <a:avLst/>
          </a:prstGeom>
          <a:ln w="19050" cap="flat">
            <a:solidFill>
              <a:schemeClr val="bg1">
                <a:lumMod val="8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150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 smtClean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/>
              <a:t>2</a:t>
            </a:r>
            <a:endParaRPr lang="ko-KR" alt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1065480" y="855508"/>
            <a:ext cx="31653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Adobe 고딕 Std B" pitchFamily="34" charset="-127"/>
                <a:ea typeface="Adobe 고딕 Std B" pitchFamily="34" charset="-127"/>
              </a:rPr>
              <a:t>Introduction</a:t>
            </a: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062341"/>
              </p:ext>
            </p:extLst>
          </p:nvPr>
        </p:nvGraphicFramePr>
        <p:xfrm>
          <a:off x="1449316" y="1624605"/>
          <a:ext cx="6653372" cy="36274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71779"/>
                <a:gridCol w="4481593"/>
              </a:tblGrid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회사명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㈜ </a:t>
                      </a:r>
                      <a:r>
                        <a:rPr lang="ko-KR" altLang="en-US" sz="1000" u="none" strike="noStrike" dirty="0" err="1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탑텍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대표이사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추 유 상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160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주소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서울특별시 금천구 서부샛길 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632, 6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층 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606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호 </a:t>
                      </a:r>
                      <a:b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</a:b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(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가산동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, </a:t>
                      </a:r>
                      <a:r>
                        <a:rPr lang="ko-KR" altLang="en-US" sz="1000" u="none" strike="noStrike" dirty="0" err="1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대륭테크노타운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5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차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설립일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2007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년 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06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월 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15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일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주요산업분야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광고용 투명 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LCD </a:t>
                      </a:r>
                      <a:r>
                        <a:rPr lang="ko-KR" altLang="en-US" sz="1000" u="none" strike="noStrike" dirty="0" err="1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쇼케이스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, 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산업용</a:t>
                      </a:r>
                      <a:r>
                        <a:rPr lang="en-US" altLang="ko-K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PC,  </a:t>
                      </a:r>
                      <a:r>
                        <a:rPr lang="ko-KR" alt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산업용터치모니터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쇼핑몰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www.toptechshop.co.kr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7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기업사이트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www.ktoptech.co.kr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954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연락처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07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TEL: 02-338-6180 / FAX: 02-338-6181</a:t>
                      </a:r>
                      <a:br>
                        <a:rPr lang="fr-F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</a:br>
                      <a:r>
                        <a:rPr lang="fr-FR" sz="10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MAIL: toptechshop@naver.com 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276201" marR="9207" marT="9207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741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dist"/>
            <a:r>
              <a:rPr lang="en-US" altLang="ko-KR" dirty="0" smtClean="0"/>
              <a:t>PRO</a:t>
            </a:r>
            <a:br>
              <a:rPr lang="en-US" altLang="ko-KR" dirty="0" smtClean="0"/>
            </a:br>
            <a:r>
              <a:rPr lang="en-US" altLang="ko-KR" dirty="0" smtClean="0"/>
              <a:t>DUCT</a:t>
            </a:r>
            <a:endParaRPr lang="ko-KR" altLang="en-US" dirty="0"/>
          </a:p>
        </p:txBody>
      </p:sp>
      <p:pic>
        <p:nvPicPr>
          <p:cNvPr id="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605" y="184501"/>
            <a:ext cx="1341170" cy="46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87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 smtClean="0"/>
              <a:t>4</a:t>
            </a:r>
            <a:endParaRPr lang="ko-KR" alt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1142390" y="936875"/>
            <a:ext cx="2705710" cy="236792"/>
          </a:xfrm>
        </p:spPr>
        <p:txBody>
          <a:bodyPr>
            <a:noAutofit/>
          </a:bodyPr>
          <a:lstStyle/>
          <a:p>
            <a:pPr algn="dist"/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15.6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인치 투명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LCD 3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면 개방형 </a:t>
            </a:r>
            <a:r>
              <a:rPr lang="ko-KR" altLang="en-US" sz="1000" dirty="0" err="1">
                <a:latin typeface="나눔바른고딕" pitchFamily="50" charset="-127"/>
                <a:ea typeface="나눔바른고딕" pitchFamily="50" charset="-127"/>
              </a:rPr>
              <a:t>쇼케이스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 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(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터치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)</a:t>
            </a:r>
            <a:endParaRPr lang="ko-KR" altLang="en-US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42942" y="2052004"/>
            <a:ext cx="385640" cy="0"/>
          </a:xfrm>
          <a:prstGeom prst="line">
            <a:avLst/>
          </a:prstGeom>
          <a:ln w="19050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149868" y="992188"/>
            <a:ext cx="692970" cy="1465090"/>
          </a:xfrm>
        </p:spPr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154190" y="1977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TRANS PARENT LCD </a:t>
            </a:r>
          </a:p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SHOWCASE</a:t>
            </a:r>
            <a:endParaRPr lang="ko-KR" altLang="en-US" dirty="0"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22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0" y="2736376"/>
            <a:ext cx="992707" cy="195595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나눔바른고딕" pitchFamily="50" charset="-127"/>
                <a:ea typeface="나눔바른고딕" pitchFamily="50" charset="-127"/>
              </a:rPr>
              <a:t>CONTENTS</a:t>
            </a:r>
            <a:endParaRPr lang="ko-KR" altLang="en-US" dirty="0">
              <a:latin typeface="나눔바른고딕" pitchFamily="50" charset="-127"/>
              <a:ea typeface="나눔바른고딕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464640"/>
              </p:ext>
            </p:extLst>
          </p:nvPr>
        </p:nvGraphicFramePr>
        <p:xfrm>
          <a:off x="5114634" y="246495"/>
          <a:ext cx="3830583" cy="52269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5304"/>
                <a:gridCol w="2265279"/>
              </a:tblGrid>
              <a:tr h="26217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Product Highlights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6375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1579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ko-KR" alt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  </a:t>
                      </a:r>
                      <a:r>
                        <a:rPr lang="en-US" altLang="ko-KR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•15.6</a:t>
                      </a:r>
                      <a:r>
                        <a:rPr lang="ko-KR" alt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인치 </a:t>
                      </a:r>
                      <a:r>
                        <a:rPr lang="ko-KR" alt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투명</a:t>
                      </a:r>
                      <a:r>
                        <a:rPr lang="en-US" altLang="ko-KR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LCD </a:t>
                      </a:r>
                      <a:r>
                        <a:rPr lang="ko-KR" altLang="en-US" sz="800" u="none" strike="noStrike" dirty="0" err="1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쇼케이스</a:t>
                      </a:r>
                      <a:endParaRPr lang="ko-KR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6375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1579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ko-KR" alt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  </a:t>
                      </a:r>
                      <a:r>
                        <a:rPr lang="en-US" altLang="ko-KR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• </a:t>
                      </a:r>
                      <a:r>
                        <a:rPr lang="ko-KR" alt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전면 </a:t>
                      </a:r>
                      <a:r>
                        <a:rPr lang="en-US" altLang="ko-KR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3</a:t>
                      </a:r>
                      <a:r>
                        <a:rPr lang="ko-KR" alt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개의 정전방식 터치스크린 적용으로 </a:t>
                      </a:r>
                      <a:r>
                        <a:rPr lang="ko-KR" altLang="en-US" sz="800" u="none" strike="noStrike" dirty="0" err="1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컨텐츠</a:t>
                      </a:r>
                      <a:r>
                        <a:rPr lang="ko-KR" alt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 활용</a:t>
                      </a:r>
                      <a:endParaRPr lang="ko-KR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6375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1579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ko-KR" alt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 </a:t>
                      </a:r>
                      <a:r>
                        <a:rPr lang="ko-KR" alt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 </a:t>
                      </a:r>
                      <a:r>
                        <a:rPr lang="en-US" altLang="ko-KR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• 16:9 (1920X1080) / Full HD</a:t>
                      </a:r>
                      <a:r>
                        <a:rPr lang="ko-KR" alt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영상 재상</a:t>
                      </a:r>
                      <a:endParaRPr lang="ko-KR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6375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1579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ko-KR" alt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　</a:t>
                      </a:r>
                      <a:endParaRPr lang="ko-KR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6375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14786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ko-KR" alt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　</a:t>
                      </a:r>
                      <a:endParaRPr lang="ko-KR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6375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9283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LCD Display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6375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119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Display Screen size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15.6 inch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19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Display Resolution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1920 X 1080 (FHD)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19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Display Viewing angle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89˚/89˚/89˚/89˚ (T/B/L/R)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19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Display color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16.7M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50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Contrast ratio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1000:1</a:t>
                      </a:r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928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Functional Features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6375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08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Video 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1920 X 1080 (FHD)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1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Sound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5W Speaker X 2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4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Codec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RM/RMVB, H.264, MKV, AVI, TS, TRP, DIVX, WMV, MP4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1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Memory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USB * </a:t>
                      </a:r>
                      <a:r>
                        <a:rPr lang="en-US" sz="800" u="none" strike="noStrike" dirty="0" smtClean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1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928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Features Physical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6375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11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Dimensions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384 X 311 X 153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1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Weight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TBD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1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Bodywork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Steel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1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Power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  <a:latin typeface="나눔고딕" pitchFamily="50" charset="-127"/>
                          <a:ea typeface="나눔고딕" pitchFamily="50" charset="-127"/>
                        </a:rPr>
                        <a:t>12V 8A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191253" marR="6375" marT="637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5059707" y="219716"/>
            <a:ext cx="109855" cy="10985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-1" y="3046579"/>
            <a:ext cx="107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15.6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인치</a:t>
            </a:r>
            <a:endParaRPr lang="en-US" altLang="ko-KR" sz="1200" dirty="0" smtClean="0">
              <a:solidFill>
                <a:srgbClr val="FF0000"/>
              </a:solidFill>
              <a:latin typeface="나눔바른고딕" pitchFamily="50" charset="-127"/>
              <a:ea typeface="나눔바른고딕" pitchFamily="50" charset="-127"/>
            </a:endParaRPr>
          </a:p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200" dirty="0" err="1" smtClean="0">
                <a:latin typeface="나눔바른고딕" pitchFamily="50" charset="-127"/>
                <a:ea typeface="나눔바른고딕" pitchFamily="50" charset="-127"/>
              </a:rPr>
              <a:t>쇼케이스형</a:t>
            </a:r>
            <a:endParaRPr lang="en-US" altLang="ko-KR" sz="1200" dirty="0" smtClean="0">
              <a:latin typeface="나눔바른고딕" pitchFamily="50" charset="-127"/>
              <a:ea typeface="나눔바른고딕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776" y="1952612"/>
            <a:ext cx="3218335" cy="3056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583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 smtClean="0"/>
              <a:t>4-1</a:t>
            </a:r>
            <a:endParaRPr lang="ko-KR" alt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442942" y="2052004"/>
            <a:ext cx="385640" cy="0"/>
          </a:xfrm>
          <a:prstGeom prst="line">
            <a:avLst/>
          </a:prstGeom>
          <a:ln w="19050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149868" y="992188"/>
            <a:ext cx="692970" cy="1465090"/>
          </a:xfrm>
        </p:spPr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154190" y="1977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TRANS PARENT LCD </a:t>
            </a:r>
          </a:p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SHOWCASE</a:t>
            </a:r>
            <a:endParaRPr lang="ko-KR" altLang="en-US" dirty="0"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22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0" y="2736376"/>
            <a:ext cx="992707" cy="195595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나눔바른고딕" pitchFamily="50" charset="-127"/>
                <a:ea typeface="나눔바른고딕" pitchFamily="50" charset="-127"/>
              </a:rPr>
              <a:t>CONTENTS</a:t>
            </a:r>
            <a:endParaRPr lang="ko-KR" altLang="en-US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1" y="3046579"/>
            <a:ext cx="107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15.6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인치</a:t>
            </a:r>
            <a:endParaRPr lang="en-US" altLang="ko-KR" sz="1200" dirty="0" smtClean="0">
              <a:solidFill>
                <a:srgbClr val="FF0000"/>
              </a:solidFill>
              <a:latin typeface="나눔바른고딕" pitchFamily="50" charset="-127"/>
              <a:ea typeface="나눔바른고딕" pitchFamily="50" charset="-127"/>
            </a:endParaRPr>
          </a:p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200" dirty="0" err="1" smtClean="0">
                <a:latin typeface="나눔바른고딕" pitchFamily="50" charset="-127"/>
                <a:ea typeface="나눔바른고딕" pitchFamily="50" charset="-127"/>
              </a:rPr>
              <a:t>쇼케이스형</a:t>
            </a:r>
            <a:endParaRPr lang="ko-KR" altLang="en-US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1142390" y="936875"/>
            <a:ext cx="2705710" cy="236792"/>
          </a:xfrm>
        </p:spPr>
        <p:txBody>
          <a:bodyPr>
            <a:noAutofit/>
          </a:bodyPr>
          <a:lstStyle/>
          <a:p>
            <a:pPr algn="dist"/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15.6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인치 투명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LCD 3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면 개방형 </a:t>
            </a:r>
            <a:r>
              <a:rPr lang="ko-KR" altLang="en-US" sz="1000" dirty="0" err="1">
                <a:latin typeface="나눔바른고딕" pitchFamily="50" charset="-127"/>
                <a:ea typeface="나눔바른고딕" pitchFamily="50" charset="-127"/>
              </a:rPr>
              <a:t>쇼케이스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 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(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터치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)</a:t>
            </a:r>
            <a:endParaRPr lang="ko-KR" altLang="en-US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45783" y="1558681"/>
            <a:ext cx="28504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전원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ON (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자동으로 </a:t>
            </a:r>
            <a:r>
              <a:rPr lang="ko-KR" altLang="en-US" sz="1000" dirty="0" err="1" smtClean="0">
                <a:latin typeface="나눔고딕" pitchFamily="50" charset="-127"/>
                <a:ea typeface="나눔고딕" pitchFamily="50" charset="-127"/>
              </a:rPr>
              <a:t>콘텐츠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 재생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000" dirty="0" err="1" smtClean="0">
                <a:latin typeface="나눔고딕" pitchFamily="50" charset="-127"/>
                <a:ea typeface="나눔고딕" pitchFamily="50" charset="-127"/>
              </a:rPr>
              <a:t>컨텐츠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 무한반복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10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1679" y="1903343"/>
            <a:ext cx="3395894" cy="2857521"/>
          </a:xfrm>
          <a:prstGeom prst="rect">
            <a:avLst/>
          </a:prstGeom>
          <a:noFill/>
          <a:ln>
            <a:noFill/>
          </a:ln>
          <a:effectLst>
            <a:reflection blurRad="6350" stA="17000" endPos="40000" dist="1016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6358534" y="1506031"/>
            <a:ext cx="14221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err="1" smtClean="0">
                <a:latin typeface="나눔고딕" pitchFamily="50" charset="-127"/>
                <a:ea typeface="나눔고딕" pitchFamily="50" charset="-127"/>
              </a:rPr>
              <a:t>정전식터치버튼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000" dirty="0" err="1" smtClean="0">
                <a:latin typeface="나눔고딕" pitchFamily="50" charset="-127"/>
                <a:ea typeface="나눔고딕" pitchFamily="50" charset="-127"/>
              </a:rPr>
              <a:t>적용시</a:t>
            </a:r>
            <a:endParaRPr lang="ko-KR" altLang="en-US" sz="10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6253713" y="4147473"/>
            <a:ext cx="543332" cy="543332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6272906" y="5208124"/>
            <a:ext cx="2226892" cy="2154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dist"/>
            <a:r>
              <a:rPr lang="ko-KR" altLang="en-US" sz="800" b="1" dirty="0" smtClean="0">
                <a:solidFill>
                  <a:sysClr val="windowText" lastClr="000000"/>
                </a:solidFill>
                <a:latin typeface="나눔바른고딕 Light" pitchFamily="50" charset="-127"/>
                <a:ea typeface="나눔바른고딕 Light" pitchFamily="50" charset="-127"/>
              </a:rPr>
              <a:t>버튼을  클릭하면 </a:t>
            </a:r>
            <a:r>
              <a:rPr lang="en-US" altLang="ko-KR" sz="800" b="1" dirty="0" smtClean="0">
                <a:solidFill>
                  <a:sysClr val="windowText" lastClr="000000"/>
                </a:solidFill>
                <a:latin typeface="나눔바른고딕 Light" pitchFamily="50" charset="-127"/>
                <a:ea typeface="나눔바른고딕 Light" pitchFamily="50" charset="-127"/>
              </a:rPr>
              <a:t> </a:t>
            </a:r>
            <a:r>
              <a:rPr lang="ko-KR" altLang="en-US" sz="800" b="1" dirty="0" smtClean="0">
                <a:solidFill>
                  <a:sysClr val="windowText" lastClr="000000"/>
                </a:solidFill>
                <a:latin typeface="나눔바른고딕 Light" pitchFamily="50" charset="-127"/>
                <a:ea typeface="나눔바른고딕 Light" pitchFamily="50" charset="-127"/>
              </a:rPr>
              <a:t>점등되며 선택 영상이 재생됩니다</a:t>
            </a:r>
            <a:endParaRPr lang="ko-KR" altLang="en-US" sz="800" b="1" dirty="0">
              <a:solidFill>
                <a:sysClr val="windowText" lastClr="000000"/>
              </a:solidFill>
              <a:latin typeface="나눔바른고딕 Light" pitchFamily="50" charset="-127"/>
              <a:ea typeface="나눔바른고딕 Light" pitchFamily="50" charset="-127"/>
            </a:endParaRPr>
          </a:p>
        </p:txBody>
      </p:sp>
      <p:cxnSp>
        <p:nvCxnSpPr>
          <p:cNvPr id="28" name="직선 화살표 연결선 27"/>
          <p:cNvCxnSpPr>
            <a:stCxn id="25" idx="4"/>
          </p:cNvCxnSpPr>
          <p:nvPr/>
        </p:nvCxnSpPr>
        <p:spPr>
          <a:xfrm>
            <a:off x="6525379" y="4690805"/>
            <a:ext cx="0" cy="424986"/>
          </a:xfrm>
          <a:prstGeom prst="straightConnector1">
            <a:avLst/>
          </a:prstGeom>
          <a:ln w="95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993" y="1903343"/>
            <a:ext cx="3516041" cy="2877164"/>
          </a:xfrm>
          <a:prstGeom prst="rect">
            <a:avLst/>
          </a:prstGeom>
          <a:noFill/>
          <a:ln>
            <a:noFill/>
          </a:ln>
          <a:effectLst>
            <a:reflection blurRad="6350" stA="26000" endPos="40000" dist="1016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50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1" y="4817771"/>
            <a:ext cx="9144001" cy="8972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767" y="1510034"/>
            <a:ext cx="2290088" cy="1926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 smtClean="0"/>
              <a:t>4-1</a:t>
            </a:r>
            <a:endParaRPr lang="ko-KR" alt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442942" y="2052004"/>
            <a:ext cx="385640" cy="0"/>
          </a:xfrm>
          <a:prstGeom prst="line">
            <a:avLst/>
          </a:prstGeom>
          <a:ln w="19050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149868" y="992188"/>
            <a:ext cx="692970" cy="1465090"/>
          </a:xfrm>
        </p:spPr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154190" y="1977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TRANS PARENT LCD </a:t>
            </a:r>
          </a:p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SHOWCASE</a:t>
            </a:r>
            <a:endParaRPr lang="ko-KR" altLang="en-US" dirty="0"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22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0" y="2736376"/>
            <a:ext cx="992707" cy="195595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나눔바른고딕" pitchFamily="50" charset="-127"/>
                <a:ea typeface="나눔바른고딕" pitchFamily="50" charset="-127"/>
              </a:rPr>
              <a:t>CONTENTS</a:t>
            </a:r>
            <a:endParaRPr lang="ko-KR" altLang="en-US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1" y="3046579"/>
            <a:ext cx="107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15.6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인치</a:t>
            </a:r>
            <a:endParaRPr lang="en-US" altLang="ko-KR" sz="1200" dirty="0" smtClean="0">
              <a:solidFill>
                <a:srgbClr val="FF0000"/>
              </a:solidFill>
              <a:latin typeface="나눔바른고딕" pitchFamily="50" charset="-127"/>
              <a:ea typeface="나눔바른고딕" pitchFamily="50" charset="-127"/>
            </a:endParaRPr>
          </a:p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200" dirty="0" err="1" smtClean="0">
                <a:latin typeface="나눔바른고딕" pitchFamily="50" charset="-127"/>
                <a:ea typeface="나눔바른고딕" pitchFamily="50" charset="-127"/>
              </a:rPr>
              <a:t>쇼케이스형</a:t>
            </a:r>
            <a:endParaRPr lang="ko-KR" altLang="en-US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54190" y="943601"/>
            <a:ext cx="48029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ko-KR" altLang="en-US" sz="1400" b="1" dirty="0" err="1" smtClean="0">
                <a:ln w="10160">
                  <a:noFill/>
                  <a:prstDash val="solid"/>
                </a:ln>
                <a:latin typeface="나눔바른고딕 Light" pitchFamily="50" charset="-127"/>
                <a:ea typeface="나눔바른고딕 Light" pitchFamily="50" charset="-127"/>
              </a:rPr>
              <a:t>라이카</a:t>
            </a:r>
            <a:r>
              <a:rPr lang="ko-KR" altLang="en-US" sz="1400" b="1" dirty="0" smtClean="0">
                <a:ln w="10160">
                  <a:noFill/>
                  <a:prstDash val="solid"/>
                </a:ln>
                <a:latin typeface="나눔바른고딕 Light" pitchFamily="50" charset="-127"/>
                <a:ea typeface="나눔바른고딕 Light" pitchFamily="50" charset="-127"/>
              </a:rPr>
              <a:t> 카메라  신상 제품 홍보 영상을 적용한  이미지 예시입니다</a:t>
            </a:r>
            <a:endParaRPr lang="ko-KR" altLang="en-US" sz="1400" b="1" dirty="0">
              <a:ln w="10160">
                <a:noFill/>
                <a:prstDash val="solid"/>
              </a:ln>
              <a:latin typeface="나눔바른고딕 Light" pitchFamily="50" charset="-127"/>
              <a:ea typeface="나눔바른고딕 Light" pitchFamily="50" charset="-127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313" y="1462102"/>
            <a:ext cx="2286000" cy="1923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348" y="1426796"/>
            <a:ext cx="2314181" cy="1942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타원 19"/>
          <p:cNvSpPr/>
          <p:nvPr/>
        </p:nvSpPr>
        <p:spPr>
          <a:xfrm>
            <a:off x="1958415" y="3009958"/>
            <a:ext cx="299655" cy="311929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21" name="타원 20"/>
          <p:cNvSpPr/>
          <p:nvPr/>
        </p:nvSpPr>
        <p:spPr>
          <a:xfrm>
            <a:off x="4906237" y="3033038"/>
            <a:ext cx="299655" cy="311929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/>
        </p:nvSpPr>
        <p:spPr>
          <a:xfrm>
            <a:off x="7927593" y="2985178"/>
            <a:ext cx="299655" cy="311929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7" name="직선 화살표 연결선 26"/>
          <p:cNvCxnSpPr/>
          <p:nvPr/>
        </p:nvCxnSpPr>
        <p:spPr>
          <a:xfrm>
            <a:off x="8085393" y="3297107"/>
            <a:ext cx="1" cy="278427"/>
          </a:xfrm>
          <a:prstGeom prst="straightConnector1">
            <a:avLst/>
          </a:prstGeom>
          <a:ln w="95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/>
          <p:cNvCxnSpPr/>
          <p:nvPr/>
        </p:nvCxnSpPr>
        <p:spPr>
          <a:xfrm>
            <a:off x="5047811" y="3338631"/>
            <a:ext cx="1" cy="278427"/>
          </a:xfrm>
          <a:prstGeom prst="straightConnector1">
            <a:avLst/>
          </a:prstGeom>
          <a:ln w="95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화살표 연결선 28"/>
          <p:cNvCxnSpPr/>
          <p:nvPr/>
        </p:nvCxnSpPr>
        <p:spPr>
          <a:xfrm>
            <a:off x="2108241" y="3344967"/>
            <a:ext cx="1" cy="278427"/>
          </a:xfrm>
          <a:prstGeom prst="straightConnector1">
            <a:avLst/>
          </a:prstGeom>
          <a:ln w="95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661822" y="3669005"/>
            <a:ext cx="1523174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 smtClean="0">
                <a:latin typeface="나눔바른고딕 Light" pitchFamily="50" charset="-127"/>
                <a:ea typeface="나눔바른고딕 Light" pitchFamily="50" charset="-127"/>
              </a:rPr>
              <a:t>첫 번째 버튼을 누르면</a:t>
            </a:r>
            <a:endParaRPr lang="en-US" altLang="ko-KR" sz="1000" dirty="0" smtClean="0">
              <a:latin typeface="나눔바른고딕 Light" pitchFamily="50" charset="-127"/>
              <a:ea typeface="나눔바른고딕 Light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000" dirty="0" smtClean="0">
                <a:latin typeface="나눔바른고딕 Light" pitchFamily="50" charset="-127"/>
                <a:ea typeface="나눔바른고딕 Light" pitchFamily="50" charset="-127"/>
              </a:rPr>
              <a:t>간단한 이미지나</a:t>
            </a:r>
            <a:r>
              <a:rPr lang="en-US" altLang="ko-KR" sz="1000" dirty="0" smtClean="0">
                <a:latin typeface="나눔바른고딕 Light" pitchFamily="50" charset="-127"/>
                <a:ea typeface="나눔바른고딕 Light" pitchFamily="50" charset="-127"/>
              </a:rPr>
              <a:t>, </a:t>
            </a:r>
            <a:r>
              <a:rPr lang="ko-KR" altLang="en-US" sz="1000" dirty="0" smtClean="0">
                <a:latin typeface="나눔바른고딕 Light" pitchFamily="50" charset="-127"/>
                <a:ea typeface="나눔바른고딕 Light" pitchFamily="50" charset="-127"/>
              </a:rPr>
              <a:t>영상</a:t>
            </a:r>
            <a:r>
              <a:rPr lang="en-US" altLang="ko-KR" sz="1000" dirty="0" smtClean="0">
                <a:latin typeface="나눔바른고딕 Light" pitchFamily="50" charset="-127"/>
                <a:ea typeface="나눔바른고딕 Light" pitchFamily="50" charset="-127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ko-KR" altLang="en-US" sz="1000" dirty="0" smtClean="0">
                <a:latin typeface="나눔바른고딕 Light" pitchFamily="50" charset="-127"/>
                <a:ea typeface="나눔바른고딕 Light" pitchFamily="50" charset="-127"/>
              </a:rPr>
              <a:t>소개문 등이 나오도록 설정</a:t>
            </a:r>
            <a:endParaRPr lang="en-US" altLang="ko-KR" sz="1000" dirty="0" smtClean="0">
              <a:latin typeface="나눔바른고딕 Light" pitchFamily="50" charset="-127"/>
              <a:ea typeface="나눔바른고딕 Light" pitchFamily="50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17858" y="3678587"/>
            <a:ext cx="19335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 smtClean="0">
                <a:latin typeface="나눔바른고딕 Light" pitchFamily="50" charset="-127"/>
                <a:ea typeface="나눔바른고딕 Light" pitchFamily="50" charset="-127"/>
              </a:rPr>
              <a:t>두 번째 버튼을 누르면</a:t>
            </a:r>
            <a:endParaRPr lang="en-US" altLang="ko-KR" sz="1000" dirty="0" smtClean="0">
              <a:latin typeface="나눔바른고딕 Light" pitchFamily="50" charset="-127"/>
              <a:ea typeface="나눔바른고딕 Light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000" dirty="0" smtClean="0">
                <a:latin typeface="나눔바른고딕 Light" pitchFamily="50" charset="-127"/>
                <a:ea typeface="나눔바른고딕 Light" pitchFamily="50" charset="-127"/>
              </a:rPr>
              <a:t>신상 제품의 </a:t>
            </a:r>
            <a:r>
              <a:rPr lang="ko-KR" altLang="en-US" sz="1000" b="1" u="sng" dirty="0" smtClean="0">
                <a:latin typeface="나눔바른고딕 Light" pitchFamily="50" charset="-127"/>
                <a:ea typeface="나눔바른고딕 Light" pitchFamily="50" charset="-127"/>
              </a:rPr>
              <a:t>내부 및 외부를 </a:t>
            </a:r>
            <a:endParaRPr lang="en-US" altLang="ko-KR" sz="1000" b="1" u="sng" dirty="0" smtClean="0">
              <a:latin typeface="나눔바른고딕 Light" pitchFamily="50" charset="-127"/>
              <a:ea typeface="나눔바른고딕 Light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000" b="1" u="sng" dirty="0" smtClean="0">
                <a:latin typeface="나눔바른고딕 Light" pitchFamily="50" charset="-127"/>
                <a:ea typeface="나눔바른고딕 Light" pitchFamily="50" charset="-127"/>
              </a:rPr>
              <a:t>자세히 확인 할 수 있는 영상</a:t>
            </a:r>
            <a:r>
              <a:rPr lang="ko-KR" altLang="en-US" sz="1000" dirty="0" smtClean="0">
                <a:latin typeface="나눔바른고딕 Light" pitchFamily="50" charset="-127"/>
                <a:ea typeface="나눔바른고딕 Light" pitchFamily="50" charset="-127"/>
              </a:rPr>
              <a:t>이 재생</a:t>
            </a:r>
            <a:endParaRPr lang="en-US" altLang="ko-KR" sz="1000" dirty="0" smtClean="0">
              <a:latin typeface="나눔바른고딕 Light" pitchFamily="50" charset="-127"/>
              <a:ea typeface="나눔바른고딕 Light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000" dirty="0" smtClean="0">
                <a:latin typeface="나눔바른고딕 Light" pitchFamily="50" charset="-127"/>
                <a:ea typeface="나눔바른고딕 Light" pitchFamily="50" charset="-127"/>
              </a:rPr>
              <a:t>되도록 설정</a:t>
            </a:r>
            <a:endParaRPr lang="ko-KR" altLang="en-US" sz="1000" dirty="0">
              <a:latin typeface="나눔바른고딕 Light" pitchFamily="50" charset="-127"/>
              <a:ea typeface="나눔바른고딕 Light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14195" y="3670483"/>
            <a:ext cx="168026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 smtClean="0">
                <a:latin typeface="나눔바른고딕 Light" pitchFamily="50" charset="-127"/>
                <a:ea typeface="나눔바른고딕 Light" pitchFamily="50" charset="-127"/>
              </a:rPr>
              <a:t>세 번째 버튼을 누르면</a:t>
            </a:r>
            <a:endParaRPr lang="en-US" altLang="ko-KR" sz="1000" dirty="0" smtClean="0">
              <a:latin typeface="나눔바른고딕 Light" pitchFamily="50" charset="-127"/>
              <a:ea typeface="나눔바른고딕 Light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000" b="1" u="sng" dirty="0">
                <a:latin typeface="나눔바른고딕 Light" pitchFamily="50" charset="-127"/>
                <a:ea typeface="나눔바른고딕 Light" pitchFamily="50" charset="-127"/>
              </a:rPr>
              <a:t>신상 제품의 홍보 영상</a:t>
            </a:r>
            <a:r>
              <a:rPr lang="ko-KR" altLang="en-US" sz="1000" dirty="0">
                <a:latin typeface="나눔바른고딕 Light" pitchFamily="50" charset="-127"/>
                <a:ea typeface="나눔바른고딕 Light" pitchFamily="50" charset="-127"/>
              </a:rPr>
              <a:t>이 재생 </a:t>
            </a:r>
            <a:endParaRPr lang="en-US" altLang="ko-KR" sz="1000" dirty="0">
              <a:latin typeface="나눔바른고딕 Light" pitchFamily="50" charset="-127"/>
              <a:ea typeface="나눔바른고딕 Light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000" dirty="0">
                <a:latin typeface="나눔바른고딕 Light" pitchFamily="50" charset="-127"/>
                <a:ea typeface="나눔바른고딕 Light" pitchFamily="50" charset="-127"/>
              </a:rPr>
              <a:t>되도록 설정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70756" y="4847094"/>
            <a:ext cx="73541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나눔바른고딕 Light" pitchFamily="50" charset="-127"/>
                <a:ea typeface="나눔바른고딕 Light" pitchFamily="50" charset="-127"/>
              </a:rPr>
              <a:t>전원과 동시에 </a:t>
            </a:r>
            <a:r>
              <a:rPr lang="ko-KR" altLang="en-US" sz="1100" dirty="0" err="1" smtClean="0">
                <a:latin typeface="나눔바른고딕 Light" pitchFamily="50" charset="-127"/>
                <a:ea typeface="나눔바른고딕 Light" pitchFamily="50" charset="-127"/>
              </a:rPr>
              <a:t>컨텐츠가</a:t>
            </a:r>
            <a:r>
              <a:rPr lang="ko-KR" altLang="en-US" sz="1100" dirty="0" smtClean="0">
                <a:latin typeface="나눔바른고딕 Light" pitchFamily="50" charset="-127"/>
                <a:ea typeface="나눔바른고딕 Light" pitchFamily="50" charset="-127"/>
              </a:rPr>
              <a:t> 자동 재생되며 터치버튼을 누르면 </a:t>
            </a:r>
            <a:r>
              <a:rPr lang="en-US" altLang="ko-KR" sz="1100" b="1" dirty="0" smtClean="0">
                <a:latin typeface="나눔바른고딕 Light" pitchFamily="50" charset="-127"/>
                <a:ea typeface="나눔바른고딕 Light" pitchFamily="50" charset="-127"/>
              </a:rPr>
              <a:t>3</a:t>
            </a:r>
            <a:r>
              <a:rPr lang="ko-KR" altLang="en-US" sz="1100" b="1" dirty="0" smtClean="0">
                <a:latin typeface="나눔바른고딕 Light" pitchFamily="50" charset="-127"/>
                <a:ea typeface="나눔바른고딕 Light" pitchFamily="50" charset="-127"/>
              </a:rPr>
              <a:t>개의 버튼에 각각 설정되어있는 </a:t>
            </a:r>
            <a:r>
              <a:rPr lang="ko-KR" altLang="en-US" sz="1100" b="1" dirty="0" err="1" smtClean="0">
                <a:latin typeface="나눔바른고딕 Light" pitchFamily="50" charset="-127"/>
                <a:ea typeface="나눔바른고딕 Light" pitchFamily="50" charset="-127"/>
              </a:rPr>
              <a:t>컨텐츠가</a:t>
            </a:r>
            <a:r>
              <a:rPr lang="ko-KR" altLang="en-US" sz="1100" b="1" dirty="0" smtClean="0">
                <a:latin typeface="나눔바른고딕 Light" pitchFamily="50" charset="-127"/>
                <a:ea typeface="나눔바른고딕 Light" pitchFamily="50" charset="-127"/>
              </a:rPr>
              <a:t> 재생됩니다</a:t>
            </a:r>
            <a:r>
              <a:rPr lang="en-US" altLang="ko-KR" sz="1100" dirty="0" smtClean="0">
                <a:latin typeface="나눔바른고딕 Light" pitchFamily="50" charset="-127"/>
                <a:ea typeface="나눔바른고딕 Light" pitchFamily="50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나눔바른고딕 Light" pitchFamily="50" charset="-127"/>
                <a:ea typeface="나눔바른고딕 Light" pitchFamily="50" charset="-127"/>
              </a:rPr>
              <a:t>이후 터치버튼을 클릭하지 않아도 </a:t>
            </a:r>
            <a:r>
              <a:rPr lang="ko-KR" altLang="en-US" sz="1100" dirty="0" err="1" smtClean="0">
                <a:latin typeface="나눔바른고딕 Light" pitchFamily="50" charset="-127"/>
                <a:ea typeface="나눔바른고딕 Light" pitchFamily="50" charset="-127"/>
              </a:rPr>
              <a:t>컨텐츠는</a:t>
            </a:r>
            <a:r>
              <a:rPr lang="ko-KR" altLang="en-US" sz="1100" dirty="0" smtClean="0">
                <a:latin typeface="나눔바른고딕 Light" pitchFamily="50" charset="-127"/>
                <a:ea typeface="나눔바른고딕 Light" pitchFamily="50" charset="-127"/>
              </a:rPr>
              <a:t> </a:t>
            </a:r>
            <a:r>
              <a:rPr lang="ko-KR" altLang="en-US" sz="1100" b="1" dirty="0" smtClean="0">
                <a:latin typeface="나눔바른고딕 Light" pitchFamily="50" charset="-127"/>
                <a:ea typeface="나눔바른고딕 Light" pitchFamily="50" charset="-127"/>
              </a:rPr>
              <a:t>무한으로 반복</a:t>
            </a:r>
            <a:r>
              <a:rPr lang="ko-KR" altLang="en-US" sz="1100" dirty="0" smtClean="0">
                <a:latin typeface="나눔바른고딕 Light" pitchFamily="50" charset="-127"/>
                <a:ea typeface="나눔바른고딕 Light" pitchFamily="50" charset="-127"/>
              </a:rPr>
              <a:t> 되며 </a:t>
            </a:r>
            <a:r>
              <a:rPr lang="en-US" altLang="ko-KR" sz="1100" dirty="0">
                <a:latin typeface="나눔바른고딕 Light" pitchFamily="50" charset="-127"/>
                <a:ea typeface="나눔바른고딕 Light" pitchFamily="50" charset="-127"/>
              </a:rPr>
              <a:t> </a:t>
            </a:r>
            <a:r>
              <a:rPr lang="ko-KR" altLang="en-US" sz="1100" dirty="0" smtClean="0">
                <a:latin typeface="나눔바른고딕 Light" pitchFamily="50" charset="-127"/>
                <a:ea typeface="나눔바른고딕 Light" pitchFamily="50" charset="-127"/>
              </a:rPr>
              <a:t>다시 터치버튼을 누르면 각각 설정되어있는 </a:t>
            </a:r>
            <a:r>
              <a:rPr lang="ko-KR" altLang="en-US" sz="1100" dirty="0" err="1" smtClean="0">
                <a:latin typeface="나눔바른고딕 Light" pitchFamily="50" charset="-127"/>
                <a:ea typeface="나눔바른고딕 Light" pitchFamily="50" charset="-127"/>
              </a:rPr>
              <a:t>컨텐츠가</a:t>
            </a:r>
            <a:r>
              <a:rPr lang="ko-KR" altLang="en-US" sz="1100" dirty="0" smtClean="0">
                <a:latin typeface="나눔바른고딕 Light" pitchFamily="50" charset="-127"/>
                <a:ea typeface="나눔바른고딕 Light" pitchFamily="50" charset="-127"/>
              </a:rPr>
              <a:t> 재생됩니다</a:t>
            </a:r>
            <a:r>
              <a:rPr lang="en-US" altLang="ko-KR" sz="1100" dirty="0" smtClean="0">
                <a:latin typeface="나눔바른고딕 Light" pitchFamily="50" charset="-127"/>
                <a:ea typeface="나눔바른고딕 Light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1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3</a:t>
            </a:r>
            <a:r>
              <a:rPr lang="ko-KR" altLang="en-US" sz="11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개 이상의 영상이 들어갈 경우</a:t>
            </a:r>
            <a:r>
              <a:rPr lang="en-US" altLang="ko-KR" sz="11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, </a:t>
            </a:r>
            <a:r>
              <a:rPr lang="ko-KR" altLang="en-US" sz="11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선택 가능한 영상은 세가지 뿐입니다</a:t>
            </a:r>
            <a:r>
              <a:rPr lang="en-US" altLang="ko-KR" sz="11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나눔바른고딕 Light" pitchFamily="50" charset="-127"/>
                <a:ea typeface="나눔바른고딕 Light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나눔바른고딕 Light" pitchFamily="50" charset="-127"/>
              <a:ea typeface="나눔바른고딕 Light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0686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-1" y="5270555"/>
            <a:ext cx="9144001" cy="4444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6196" y="5135824"/>
            <a:ext cx="821854" cy="189042"/>
          </a:xfrm>
        </p:spPr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106" y="5475688"/>
            <a:ext cx="784034" cy="173822"/>
          </a:xfrm>
        </p:spPr>
        <p:txBody>
          <a:bodyPr/>
          <a:lstStyle/>
          <a:p>
            <a:r>
              <a:rPr lang="en-US" altLang="ko-KR" dirty="0" smtClean="0"/>
              <a:t>4-2</a:t>
            </a:r>
            <a:endParaRPr lang="ko-KR" alt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442942" y="2052004"/>
            <a:ext cx="385640" cy="0"/>
          </a:xfrm>
          <a:prstGeom prst="line">
            <a:avLst/>
          </a:prstGeom>
          <a:ln w="19050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95916" y="140677"/>
            <a:ext cx="869639" cy="716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149868" y="992188"/>
            <a:ext cx="692970" cy="1465090"/>
          </a:xfrm>
        </p:spPr>
        <p:txBody>
          <a:bodyPr/>
          <a:lstStyle/>
          <a:p>
            <a:r>
              <a:rPr lang="en-US" altLang="ko-KR" sz="1000" dirty="0"/>
              <a:t>TRANS</a:t>
            </a:r>
            <a:br>
              <a:rPr lang="en-US" altLang="ko-KR" sz="1000" dirty="0"/>
            </a:br>
            <a:r>
              <a:rPr lang="en-US" altLang="ko-KR" sz="1000" dirty="0"/>
              <a:t>PARENT</a:t>
            </a:r>
            <a:br>
              <a:rPr lang="en-US" altLang="ko-KR" sz="1000" dirty="0"/>
            </a:br>
            <a:r>
              <a:rPr lang="en-US" altLang="ko-KR" sz="1000" dirty="0"/>
              <a:t>LCD </a:t>
            </a:r>
            <a:endParaRPr lang="en-US" altLang="ko-KR" sz="1000" dirty="0" smtClean="0"/>
          </a:p>
          <a:p>
            <a:r>
              <a:rPr lang="en-US" altLang="ko-KR" sz="1000" dirty="0">
                <a:solidFill>
                  <a:schemeClr val="tx1"/>
                </a:solidFill>
              </a:rPr>
              <a:t>PRO</a:t>
            </a:r>
            <a:br>
              <a:rPr lang="en-US" altLang="ko-KR" sz="1000" dirty="0">
                <a:solidFill>
                  <a:schemeClr val="tx1"/>
                </a:solidFill>
              </a:rPr>
            </a:br>
            <a:r>
              <a:rPr lang="en-US" altLang="ko-KR" sz="1000" dirty="0">
                <a:solidFill>
                  <a:schemeClr val="tx1"/>
                </a:solidFill>
              </a:rPr>
              <a:t>POSAL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154190" y="1977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TRANS PARENT LCD </a:t>
            </a:r>
          </a:p>
          <a:p>
            <a:r>
              <a:rPr lang="en-US" altLang="ko-KR" sz="1600" dirty="0" smtClean="0">
                <a:latin typeface="Adobe 고딕 Std B" pitchFamily="34" charset="-127"/>
                <a:ea typeface="Adobe 고딕 Std B" pitchFamily="34" charset="-127"/>
              </a:rPr>
              <a:t>SHOWCASE</a:t>
            </a:r>
            <a:endParaRPr lang="ko-KR" altLang="en-US" dirty="0">
              <a:latin typeface="Adobe 고딕 Std B" pitchFamily="34" charset="-127"/>
              <a:ea typeface="Adobe 고딕 Std B" pitchFamily="34" charset="-127"/>
            </a:endParaRPr>
          </a:p>
        </p:txBody>
      </p:sp>
      <p:pic>
        <p:nvPicPr>
          <p:cNvPr id="22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2" y="331030"/>
            <a:ext cx="882885" cy="3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0" y="2736376"/>
            <a:ext cx="992707" cy="195595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나눔바른고딕" pitchFamily="50" charset="-127"/>
                <a:ea typeface="나눔바른고딕" pitchFamily="50" charset="-127"/>
              </a:rPr>
              <a:t>CONTENTS</a:t>
            </a:r>
            <a:endParaRPr lang="ko-KR" altLang="en-US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67906" y="4607225"/>
            <a:ext cx="4497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전원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ON (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자동으로 </a:t>
            </a:r>
            <a:r>
              <a:rPr lang="ko-KR" altLang="en-US" sz="1000" dirty="0" err="1" smtClean="0">
                <a:latin typeface="나눔고딕" pitchFamily="50" charset="-127"/>
                <a:ea typeface="나눔고딕" pitchFamily="50" charset="-127"/>
              </a:rPr>
              <a:t>콘텐츠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 재생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000" dirty="0" smtClean="0">
                <a:latin typeface="나눔바른고딕 Light" pitchFamily="50" charset="-127"/>
                <a:ea typeface="나눔바른고딕 Light" pitchFamily="50" charset="-127"/>
              </a:rPr>
              <a:t>터치버튼을 </a:t>
            </a:r>
            <a:r>
              <a:rPr lang="ko-KR" altLang="en-US" sz="1000" dirty="0">
                <a:latin typeface="나눔바른고딕 Light" pitchFamily="50" charset="-127"/>
                <a:ea typeface="나눔바른고딕 Light" pitchFamily="50" charset="-127"/>
              </a:rPr>
              <a:t>클릭하지 않아도 </a:t>
            </a:r>
            <a:r>
              <a:rPr lang="ko-KR" altLang="en-US" sz="1000" dirty="0" err="1" smtClean="0">
                <a:latin typeface="나눔고딕" pitchFamily="50" charset="-127"/>
                <a:ea typeface="나눔고딕" pitchFamily="50" charset="-127"/>
              </a:rPr>
              <a:t>컨텐츠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무한반복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51869" y="4484115"/>
            <a:ext cx="5700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측면</a:t>
            </a:r>
            <a:endParaRPr lang="ko-KR" altLang="en-US" sz="10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1" y="3046579"/>
            <a:ext cx="107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15.6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" pitchFamily="50" charset="-127"/>
                <a:ea typeface="나눔바른고딕" pitchFamily="50" charset="-127"/>
              </a:rPr>
              <a:t>인치</a:t>
            </a:r>
            <a:endParaRPr lang="en-US" altLang="ko-KR" sz="1200" dirty="0" smtClean="0">
              <a:solidFill>
                <a:srgbClr val="FF0000"/>
              </a:solidFill>
              <a:latin typeface="나눔바른고딕" pitchFamily="50" charset="-127"/>
              <a:ea typeface="나눔바른고딕" pitchFamily="50" charset="-127"/>
            </a:endParaRPr>
          </a:p>
          <a:p>
            <a:pPr marL="171450" indent="-171450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200" dirty="0" err="1" smtClean="0">
                <a:latin typeface="나눔바른고딕" pitchFamily="50" charset="-127"/>
                <a:ea typeface="나눔바른고딕" pitchFamily="50" charset="-127"/>
              </a:rPr>
              <a:t>쇼케이스형</a:t>
            </a:r>
            <a:endParaRPr lang="ko-KR" altLang="en-US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1142390" y="936875"/>
            <a:ext cx="2705710" cy="236792"/>
          </a:xfrm>
        </p:spPr>
        <p:txBody>
          <a:bodyPr>
            <a:noAutofit/>
          </a:bodyPr>
          <a:lstStyle/>
          <a:p>
            <a:pPr algn="dist"/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15.6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인치 투명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LCD 3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면 개방형 </a:t>
            </a:r>
            <a:r>
              <a:rPr lang="ko-KR" altLang="en-US" sz="1000" dirty="0" err="1">
                <a:latin typeface="나눔바른고딕" pitchFamily="50" charset="-127"/>
                <a:ea typeface="나눔바른고딕" pitchFamily="50" charset="-127"/>
              </a:rPr>
              <a:t>쇼케이스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 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(</a:t>
            </a:r>
            <a:r>
              <a:rPr lang="ko-KR" altLang="en-US" sz="1000" dirty="0">
                <a:latin typeface="나눔바른고딕" pitchFamily="50" charset="-127"/>
                <a:ea typeface="나눔바른고딕" pitchFamily="50" charset="-127"/>
              </a:rPr>
              <a:t>터치</a:t>
            </a:r>
            <a:r>
              <a:rPr lang="en-US" altLang="ko-KR" sz="1000" dirty="0">
                <a:latin typeface="나눔바른고딕" pitchFamily="50" charset="-127"/>
                <a:ea typeface="나눔바른고딕" pitchFamily="50" charset="-127"/>
              </a:rPr>
              <a:t>)</a:t>
            </a:r>
            <a:endParaRPr lang="ko-KR" altLang="en-US" sz="1000" dirty="0">
              <a:latin typeface="나눔바른고딕" pitchFamily="50" charset="-127"/>
              <a:ea typeface="나눔바른고딕" pitchFamily="50" charset="-127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778" y="1575605"/>
            <a:ext cx="3209543" cy="2941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972" y="1672885"/>
            <a:ext cx="1449847" cy="274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367906" y="5319652"/>
            <a:ext cx="7354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기성품 사용 가능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색상 변경 가능</a:t>
            </a:r>
            <a:r>
              <a:rPr lang="en-US" altLang="ko-KR" sz="1200" b="1" dirty="0">
                <a:latin typeface="나눔바른고딕 Light" pitchFamily="50" charset="-127"/>
                <a:ea typeface="나눔바른고딕 Light" pitchFamily="50" charset="-127"/>
              </a:rPr>
              <a:t>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사이즈 변경 가능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디자인  변경가능</a:t>
            </a:r>
            <a:endParaRPr lang="en-US" altLang="ko-KR" sz="1200" b="1" dirty="0" smtClean="0">
              <a:latin typeface="나눔바른고딕 Light" pitchFamily="50" charset="-127"/>
              <a:ea typeface="나눔바른고딕 Light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753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문서\#_회사로고_AI_사이즈별\logo_wa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524" y="143956"/>
            <a:ext cx="845571" cy="294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14528" y="4275922"/>
            <a:ext cx="2869696" cy="308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나눔바른고딕 UltraLight" pitchFamily="50" charset="-127"/>
                <a:ea typeface="나눔바른고딕 UltraLight" pitchFamily="50" charset="-127"/>
              </a:rPr>
              <a:t>화면을 클릭하시면</a:t>
            </a:r>
            <a:r>
              <a:rPr lang="en-US" altLang="ko-KR" dirty="0">
                <a:latin typeface="나눔바른고딕 UltraLight" pitchFamily="50" charset="-127"/>
                <a:ea typeface="나눔바른고딕 UltraLight" pitchFamily="50" charset="-127"/>
              </a:rPr>
              <a:t> </a:t>
            </a:r>
            <a:r>
              <a:rPr lang="ko-KR" altLang="en-US" dirty="0" smtClean="0">
                <a:latin typeface="나눔바른고딕 UltraLight" pitchFamily="50" charset="-127"/>
                <a:ea typeface="나눔바른고딕 UltraLight" pitchFamily="50" charset="-127"/>
              </a:rPr>
              <a:t>영상이 재생됩니다</a:t>
            </a:r>
            <a:endParaRPr lang="ko-KR" altLang="en-US" dirty="0">
              <a:latin typeface="나눔바른고딕 UltraLight" pitchFamily="50" charset="-127"/>
              <a:ea typeface="나눔바른고딕 UltraLight" pitchFamily="50" charset="-127"/>
            </a:endParaRPr>
          </a:p>
        </p:txBody>
      </p:sp>
      <p:sp>
        <p:nvSpPr>
          <p:cNvPr id="7" name="TextBox 6">
            <a:hlinkClick r:id="rId5"/>
          </p:cNvPr>
          <p:cNvSpPr txBox="1"/>
          <p:nvPr/>
        </p:nvSpPr>
        <p:spPr>
          <a:xfrm>
            <a:off x="314528" y="529982"/>
            <a:ext cx="2428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ko-KR" altLang="en-US" sz="1200" dirty="0" smtClean="0">
                <a:solidFill>
                  <a:srgbClr val="FF0000"/>
                </a:solidFill>
                <a:latin typeface="나눔바른고딕 UltraLight" pitchFamily="50" charset="-127"/>
                <a:ea typeface="나눔바른고딕 UltraLight" pitchFamily="50" charset="-127"/>
              </a:rPr>
              <a:t>핸드폰 적용 영상 </a:t>
            </a:r>
            <a:r>
              <a:rPr lang="ko-KR" altLang="en-US" sz="1200" dirty="0" err="1" smtClean="0">
                <a:solidFill>
                  <a:srgbClr val="FF0000"/>
                </a:solidFill>
                <a:latin typeface="나눔바른고딕 UltraLight" pitchFamily="50" charset="-127"/>
                <a:ea typeface="나눔바른고딕 UltraLight" pitchFamily="50" charset="-127"/>
              </a:rPr>
              <a:t>유튜브에서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 UltraLight" pitchFamily="50" charset="-127"/>
                <a:ea typeface="나눔바른고딕 UltraLight" pitchFamily="50" charset="-127"/>
              </a:rPr>
              <a:t> 보기</a:t>
            </a:r>
            <a:endParaRPr lang="en-US" altLang="ko-KR" sz="1200" dirty="0" smtClean="0">
              <a:solidFill>
                <a:srgbClr val="FF0000"/>
              </a:solidFill>
              <a:latin typeface="나눔바른고딕 UltraLight" pitchFamily="50" charset="-127"/>
              <a:ea typeface="나눔바른고딕 UltraLight" pitchFamily="50" charset="-127"/>
            </a:endParaRPr>
          </a:p>
        </p:txBody>
      </p:sp>
      <p:sp>
        <p:nvSpPr>
          <p:cNvPr id="8" name="TextBox 7">
            <a:hlinkClick r:id="rId6"/>
          </p:cNvPr>
          <p:cNvSpPr txBox="1"/>
          <p:nvPr/>
        </p:nvSpPr>
        <p:spPr>
          <a:xfrm>
            <a:off x="4990290" y="536982"/>
            <a:ext cx="22910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ko-KR" altLang="en-US" sz="1200" dirty="0" smtClean="0">
                <a:solidFill>
                  <a:srgbClr val="FF0000"/>
                </a:solidFill>
                <a:latin typeface="나눔바른고딕 UltraLight" pitchFamily="50" charset="-127"/>
                <a:ea typeface="나눔바른고딕 UltraLight" pitchFamily="50" charset="-127"/>
              </a:rPr>
              <a:t>카드 적용 영상 </a:t>
            </a:r>
            <a:r>
              <a:rPr lang="ko-KR" altLang="en-US" sz="1200" dirty="0" err="1" smtClean="0">
                <a:solidFill>
                  <a:srgbClr val="FF0000"/>
                </a:solidFill>
                <a:latin typeface="나눔바른고딕 UltraLight" pitchFamily="50" charset="-127"/>
                <a:ea typeface="나눔바른고딕 UltraLight" pitchFamily="50" charset="-127"/>
              </a:rPr>
              <a:t>유튜브에서</a:t>
            </a:r>
            <a:r>
              <a:rPr lang="ko-KR" altLang="en-US" sz="1200" dirty="0" smtClean="0">
                <a:solidFill>
                  <a:srgbClr val="FF0000"/>
                </a:solidFill>
                <a:latin typeface="나눔바른고딕 UltraLight" pitchFamily="50" charset="-127"/>
                <a:ea typeface="나눔바른고딕 UltraLight" pitchFamily="50" charset="-127"/>
              </a:rPr>
              <a:t> 보기</a:t>
            </a:r>
            <a:endParaRPr lang="en-US" altLang="ko-KR" sz="1200" dirty="0" smtClean="0">
              <a:solidFill>
                <a:srgbClr val="FF0000"/>
              </a:solidFill>
              <a:latin typeface="나눔바른고딕 UltraLight" pitchFamily="50" charset="-127"/>
              <a:ea typeface="나눔바른고딕 UltraLight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7072" y="4278158"/>
            <a:ext cx="2869696" cy="308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나눔바른고딕 UltraLight" pitchFamily="50" charset="-127"/>
                <a:ea typeface="나눔바른고딕 UltraLight" pitchFamily="50" charset="-127"/>
              </a:rPr>
              <a:t>화면을 클릭하시면</a:t>
            </a:r>
            <a:r>
              <a:rPr lang="en-US" altLang="ko-KR" dirty="0">
                <a:latin typeface="나눔바른고딕 UltraLight" pitchFamily="50" charset="-127"/>
                <a:ea typeface="나눔바른고딕 UltraLight" pitchFamily="50" charset="-127"/>
              </a:rPr>
              <a:t> </a:t>
            </a:r>
            <a:r>
              <a:rPr lang="ko-KR" altLang="en-US" dirty="0" smtClean="0">
                <a:latin typeface="나눔바른고딕 UltraLight" pitchFamily="50" charset="-127"/>
                <a:ea typeface="나눔바른고딕 UltraLight" pitchFamily="50" charset="-127"/>
              </a:rPr>
              <a:t>영상이 재생됩니다</a:t>
            </a:r>
            <a:endParaRPr lang="ko-KR" altLang="en-US" dirty="0">
              <a:latin typeface="나눔바른고딕 UltraLight" pitchFamily="50" charset="-127"/>
              <a:ea typeface="나눔바른고딕 UltraLight" pitchFamily="50" charset="-127"/>
            </a:endParaRPr>
          </a:p>
        </p:txBody>
      </p:sp>
      <p:pic>
        <p:nvPicPr>
          <p:cNvPr id="4" name="XkB-6yDlWA8&amp;hl=ko_KR"/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4777920" y="1140568"/>
            <a:ext cx="4056433" cy="3042325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-1" y="5270555"/>
            <a:ext cx="9144001" cy="4444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367906" y="5319652"/>
            <a:ext cx="7354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기성품 사용 가능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색상 변경 가능</a:t>
            </a:r>
            <a:r>
              <a:rPr lang="en-US" altLang="ko-KR" sz="1200" b="1" dirty="0">
                <a:latin typeface="나눔바른고딕 Light" pitchFamily="50" charset="-127"/>
                <a:ea typeface="나눔바른고딕 Light" pitchFamily="50" charset="-127"/>
              </a:rPr>
              <a:t>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사이즈 변경 가능 </a:t>
            </a:r>
            <a:r>
              <a:rPr lang="en-US" altLang="ko-KR" sz="1200" b="1" dirty="0" smtClean="0">
                <a:latin typeface="나눔바른고딕 Light" pitchFamily="50" charset="-127"/>
                <a:ea typeface="나눔바른고딕 Light" pitchFamily="50" charset="-127"/>
              </a:rPr>
              <a:t>/ </a:t>
            </a:r>
            <a:r>
              <a:rPr lang="ko-KR" altLang="en-US" sz="1200" b="1" dirty="0" smtClean="0">
                <a:latin typeface="나눔바른고딕 Light" pitchFamily="50" charset="-127"/>
                <a:ea typeface="나눔바른고딕 Light" pitchFamily="50" charset="-127"/>
              </a:rPr>
              <a:t>디자인  변경가능</a:t>
            </a:r>
            <a:endParaRPr lang="en-US" altLang="ko-KR" sz="1200" b="1" dirty="0" smtClean="0">
              <a:latin typeface="나눔바른고딕 Light" pitchFamily="50" charset="-127"/>
              <a:ea typeface="나눔바른고딕 Light" pitchFamily="50" charset="-127"/>
            </a:endParaRPr>
          </a:p>
        </p:txBody>
      </p:sp>
      <p:pic>
        <p:nvPicPr>
          <p:cNvPr id="2" name="2uAMzZL1P4k&amp;hl=ko_KR"/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314528" y="1140568"/>
            <a:ext cx="4056433" cy="304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82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-LCD_156_showc_type_170306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">
      <a:majorFont>
        <a:latin typeface="KoPub돋움체 Bold"/>
        <a:ea typeface="KoPub돋움체 Bold"/>
        <a:cs typeface=""/>
      </a:majorFont>
      <a:minorFont>
        <a:latin typeface="KoPub돋움체 Light"/>
        <a:ea typeface="KoPub돋움체 Light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T-LCD_156_showc_type_170306</Template>
  <TotalTime>444</TotalTime>
  <Words>448</Words>
  <Application>Microsoft Office PowerPoint</Application>
  <PresentationFormat>화면 슬라이드 쇼(16:10)</PresentationFormat>
  <Paragraphs>155</Paragraphs>
  <Slides>13</Slides>
  <Notes>0</Notes>
  <HiddenSlides>0</HiddenSlides>
  <MMClips>2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4" baseType="lpstr">
      <vt:lpstr>T-LCD_156_showc_type_170306</vt:lpstr>
      <vt:lpstr>TRANS PARENT LCD PRO POSAL</vt:lpstr>
      <vt:lpstr>PowerPoint 프레젠테이션</vt:lpstr>
      <vt:lpstr>PowerPoint 프레젠테이션</vt:lpstr>
      <vt:lpstr>PRO DUCT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DROW ING</vt:lpstr>
      <vt:lpstr>PowerPoint 프레젠테이션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 PARENT LCD PRO POSAL</dc:title>
  <dc:creator>admin</dc:creator>
  <cp:lastModifiedBy>admin</cp:lastModifiedBy>
  <cp:revision>25</cp:revision>
  <dcterms:created xsi:type="dcterms:W3CDTF">2017-03-09T03:00:44Z</dcterms:created>
  <dcterms:modified xsi:type="dcterms:W3CDTF">2017-04-06T05:26:15Z</dcterms:modified>
</cp:coreProperties>
</file>